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6" r:id="rId3"/>
    <p:sldId id="267" r:id="rId4"/>
    <p:sldId id="274" r:id="rId5"/>
    <p:sldId id="284" r:id="rId6"/>
    <p:sldId id="277" r:id="rId7"/>
    <p:sldId id="278" r:id="rId8"/>
    <p:sldId id="279" r:id="rId9"/>
    <p:sldId id="290" r:id="rId10"/>
    <p:sldId id="280" r:id="rId11"/>
    <p:sldId id="281" r:id="rId12"/>
    <p:sldId id="282" r:id="rId13"/>
    <p:sldId id="283" r:id="rId14"/>
    <p:sldId id="286" r:id="rId15"/>
  </p:sldIdLst>
  <p:sldSz cx="12192000" cy="6858000"/>
  <p:notesSz cx="9928225" cy="67976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00127C"/>
    <a:srgbClr val="800964"/>
    <a:srgbClr val="575757"/>
    <a:srgbClr val="47872C"/>
    <a:srgbClr val="810964"/>
    <a:srgbClr val="D18E03"/>
    <a:srgbClr val="C00000"/>
    <a:srgbClr val="8D0F1B"/>
    <a:srgbClr val="4E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6" autoAdjust="0"/>
    <p:restoredTop sz="93740" autoAdjust="0"/>
  </p:normalViewPr>
  <p:slideViewPr>
    <p:cSldViewPr snapToGrid="0">
      <p:cViewPr>
        <p:scale>
          <a:sx n="100" d="100"/>
          <a:sy n="100" d="100"/>
        </p:scale>
        <p:origin x="-744" y="-240"/>
      </p:cViewPr>
      <p:guideLst>
        <p:guide orient="horz" pos="2160"/>
        <p:guide pos="37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2" name="Rectangle 37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50023" name="Rectangle 37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5D588D6-B38E-47E1-9FB9-B2D5E5E12168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1050024" name="Rectangle 37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50025" name="Rectangle 37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fld id="{25B2AE83-4122-4AD4-8BEA-4B303EDD3BA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2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6" name="Rectangle 36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41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50017" name="Rectangle 370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413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DEF6F98-2180-4A80-8521-84A55AA50711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1050018" name="Rectangle 371"/>
          <p:cNvSpPr>
            <a:spLocks noGrp="1" noRot="1" noChangeAspect="1"/>
          </p:cNvSpPr>
          <p:nvPr>
            <p:ph type="sldImg" idx="4294967295"/>
          </p:nvPr>
        </p:nvSpPr>
        <p:spPr bwMode="auto"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050019" name="Rectangle 372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>
                <a:sym typeface="Calibri" panose="020F0502020204030204" pitchFamily="34" charset="0"/>
              </a:rPr>
              <a:t>单击此处编辑母版文本样式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1"/>
            <a:r>
              <a:rPr lang="zh-CN" altLang="en-US" noProof="0">
                <a:sym typeface="Calibri" panose="020F0502020204030204" pitchFamily="34" charset="0"/>
              </a:rPr>
              <a:t>第二级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2"/>
            <a:r>
              <a:rPr lang="zh-CN" altLang="en-US" noProof="0">
                <a:sym typeface="Calibri" panose="020F0502020204030204" pitchFamily="34" charset="0"/>
              </a:rPr>
              <a:t>第三级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3"/>
            <a:r>
              <a:rPr lang="zh-CN" altLang="en-US" noProof="0">
                <a:sym typeface="Calibri" panose="020F0502020204030204" pitchFamily="34" charset="0"/>
              </a:rPr>
              <a:t>第四级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4"/>
            <a:r>
              <a:rPr lang="zh-CN" altLang="en-US" noProof="0">
                <a:sym typeface="Calibri" panose="020F0502020204030204" pitchFamily="34" charset="0"/>
              </a:rPr>
              <a:t>第五级</a:t>
            </a:r>
            <a:endParaRPr lang="en-US" altLang="en-US" noProof="0">
              <a:sym typeface="Calibri" panose="020F0502020204030204" pitchFamily="34" charset="0"/>
            </a:endParaRPr>
          </a:p>
        </p:txBody>
      </p:sp>
      <p:sp>
        <p:nvSpPr>
          <p:cNvPr id="1050020" name="Rectangle 37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50021" name="Rectangle 37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微软雅黑" panose="020B0503020204020204" pitchFamily="34" charset="-122"/>
              </a:defRPr>
            </a:lvl1pPr>
          </a:lstStyle>
          <a:p>
            <a:fld id="{4F76F37F-AC5B-4388-B82E-0D05141DD7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031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9112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13684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18256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BA63EA-8E11-4C23-8D5F-06993B91AB1A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D796D-F979-4EF9-9883-40B9CC1B25B4}" type="datetime1">
              <a:rPr lang="zh-CN" altLang="en-US" smtClean="0"/>
              <a:t>2021/8/28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5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86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987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4348EF1-B0B8-449E-AA7D-1CA7CD29112B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88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89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CB75321-8380-43E0-9AEC-C2DD1A8F92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1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1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6F60DF7-82AF-4076-A261-4124149D7C62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5001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1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1569DE5-2E13-48A0-A168-74929CFBC1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2" name="竖排标题 1"/>
          <p:cNvSpPr>
            <a:spLocks noGrp="1"/>
          </p:cNvSpPr>
          <p:nvPr>
            <p:ph type="title" orient="vert"/>
          </p:nvPr>
        </p:nvSpPr>
        <p:spPr>
          <a:xfrm>
            <a:off x="8845550" y="228600"/>
            <a:ext cx="2733675" cy="5768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228600"/>
            <a:ext cx="8053387" cy="57689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74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E5119AC4-215A-409F-B1C5-CA7D6C62C08C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75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76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CA862EC-5333-4D24-AD51-609F38B19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6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87A2D93-861A-44E8-9BC9-757613B35E72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6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6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EDE2C2E-EA2D-48A8-A48B-D59E6F6134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0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01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50002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BE1F1D7-0B89-4923-8445-02AC09376C67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50003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04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E988054-163A-4DBD-9A7E-A6730B15CB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06" name="内容占位符 2"/>
          <p:cNvSpPr>
            <a:spLocks noGrp="1"/>
          </p:cNvSpPr>
          <p:nvPr>
            <p:ph sz="half" idx="1"/>
          </p:nvPr>
        </p:nvSpPr>
        <p:spPr>
          <a:xfrm>
            <a:off x="639763" y="1222375"/>
            <a:ext cx="5392737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07" name="内容占位符 3"/>
          <p:cNvSpPr>
            <a:spLocks noGrp="1"/>
          </p:cNvSpPr>
          <p:nvPr>
            <p:ph sz="half" idx="2"/>
          </p:nvPr>
        </p:nvSpPr>
        <p:spPr>
          <a:xfrm>
            <a:off x="6184900" y="1222375"/>
            <a:ext cx="53943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08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1098575-D4F9-4D68-8DF8-8D40AA118F9C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50009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10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8923826-26F2-4DA5-A4C8-D97C00FE6C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78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79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8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81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82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72E55DD-EDF7-4521-BB24-7A2345BB0AEF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83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84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19CAABB-355D-4CFE-A39D-A0A5DC8E6F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97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D04FF48-BC03-4EC0-87CA-9FA5FE322B5F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98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99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D82E223-34BD-4410-8B99-FDB7FBB27E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C7B4E93-9C8B-4DB0-9873-B0EA21A2CC91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8662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0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91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9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9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D95E0D96-F115-4CD9-A6E5-97D733D5D526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9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9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F01BD71-FF77-4C3E-A440-EDEB9EA5E9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6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67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96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69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0D8664C9-20FB-4CFF-8BBA-63A18578727B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9970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71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A8B3C59-B872-4419-985F-691FC3A1D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655"/>
          <p:cNvSpPr>
            <a:spLocks noChangeArrowheads="1"/>
          </p:cNvSpPr>
          <p:nvPr userDrawn="1"/>
        </p:nvSpPr>
        <p:spPr bwMode="auto">
          <a:xfrm>
            <a:off x="0" y="6346825"/>
            <a:ext cx="12192000" cy="5111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8656" name="Rectangle 1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228600"/>
            <a:ext cx="9380538" cy="78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48657" name="Rectangle 1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22375"/>
            <a:ext cx="10939462" cy="477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en-US" altLang="en-US"/>
          </a:p>
          <a:p>
            <a:pPr lvl="1"/>
            <a:r>
              <a:rPr lang="zh-CN" altLang="en-US"/>
              <a:t>第二级</a:t>
            </a:r>
            <a:endParaRPr lang="en-US" altLang="en-US"/>
          </a:p>
          <a:p>
            <a:pPr lvl="2"/>
            <a:r>
              <a:rPr lang="zh-CN" altLang="en-US"/>
              <a:t>第三级</a:t>
            </a:r>
            <a:endParaRPr lang="en-US" altLang="en-US"/>
          </a:p>
          <a:p>
            <a:pPr lvl="3"/>
            <a:r>
              <a:rPr lang="zh-CN" altLang="en-US"/>
              <a:t>第四级</a:t>
            </a:r>
            <a:endParaRPr lang="en-US" altLang="en-US"/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1048658" name="Rectangle 1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60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E2BC2C48-09B0-46AA-B01F-F771C1CEDA10}" type="datetime1">
              <a:rPr lang="zh-CN" altLang="en-US" smtClean="0"/>
              <a:t>2021/8/28</a:t>
            </a:fld>
            <a:endParaRPr lang="zh-CN" altLang="en-US" b="1" i="1"/>
          </a:p>
        </p:txBody>
      </p:sp>
      <p:sp>
        <p:nvSpPr>
          <p:cNvPr id="1048659" name="Rectangle 1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600" b="1" i="1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660" name="Rectangle 1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700" b="1" i="1" smtClean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51364D56-1992-40F4-96C1-DA8C3D0FB5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68580" indent="-68580" algn="l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rgbClr val="0B4DA2"/>
        </a:buClr>
        <a:buSzPct val="100000"/>
        <a:buFont typeface="Calibri" panose="020F0502020204030204" pitchFamily="34" charset="0"/>
        <a:buChar char=" 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28892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300">
          <a:solidFill>
            <a:srgbClr val="404040"/>
          </a:solidFill>
          <a:latin typeface="+mn-lt"/>
          <a:ea typeface="+mn-ea"/>
        </a:defRPr>
      </a:lvl2pPr>
      <a:lvl3pPr marL="425450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3pPr>
      <a:lvl4pPr marL="561975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4pPr>
      <a:lvl5pPr marL="70040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5pPr>
      <a:lvl6pPr marL="11576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6pPr>
      <a:lvl7pPr marL="16148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7pPr>
      <a:lvl8pPr marL="20720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8pPr>
      <a:lvl9pPr marL="25292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472"/>
          <p:cNvSpPr>
            <a:spLocks noChangeArrowheads="1"/>
          </p:cNvSpPr>
          <p:nvPr/>
        </p:nvSpPr>
        <p:spPr bwMode="auto">
          <a:xfrm>
            <a:off x="3175" y="4991100"/>
            <a:ext cx="12188825" cy="186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425450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561975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700405" indent="-1397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1576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6148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0720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5292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" name="Rectangle 474"/>
          <p:cNvSpPr txBox="1">
            <a:spLocks noChangeArrowheads="1"/>
          </p:cNvSpPr>
          <p:nvPr/>
        </p:nvSpPr>
        <p:spPr bwMode="auto">
          <a:xfrm>
            <a:off x="0" y="886778"/>
            <a:ext cx="12192000" cy="2613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808080"/>
                </a:solidFill>
                <a:latin typeface="Calibri Light" panose="020F03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zh-CN" altLang="en-US" sz="5400" b="1" kern="0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成考网上报名手册</a:t>
            </a:r>
            <a:endParaRPr lang="en-US" altLang="en-US" sz="5400" b="1" kern="0" dirty="0">
              <a:solidFill>
                <a:srgbClr val="004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报名信息核对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42038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考生基本信息、志愿信息填写完成后，须仔细核对“</a:t>
            </a:r>
            <a:r>
              <a:rPr lang="zh-CN" altLang="en-US" b="1" dirty="0"/>
              <a:t>个人信息</a:t>
            </a:r>
            <a:r>
              <a:rPr lang="zh-CN" altLang="en-US" dirty="0"/>
              <a:t>”、“</a:t>
            </a:r>
            <a:r>
              <a:rPr lang="zh-CN" altLang="en-US" b="1" dirty="0"/>
              <a:t>报考信息</a:t>
            </a:r>
            <a:r>
              <a:rPr lang="zh-CN" altLang="en-US" dirty="0"/>
              <a:t>”、“</a:t>
            </a:r>
            <a:r>
              <a:rPr lang="zh-CN" altLang="en-US" b="1" dirty="0"/>
              <a:t>志愿信息</a:t>
            </a:r>
            <a:r>
              <a:rPr lang="zh-CN" altLang="en-US" dirty="0"/>
              <a:t>”；</a:t>
            </a:r>
            <a:endParaRPr lang="en-US" altLang="zh-CN" dirty="0"/>
          </a:p>
          <a:p>
            <a:r>
              <a:rPr lang="zh-CN" altLang="en-US" dirty="0"/>
              <a:t>确认无误后，方可点击“</a:t>
            </a:r>
            <a:r>
              <a:rPr lang="zh-CN" altLang="en-US" b="1" dirty="0"/>
              <a:t>核对无误，下一步</a:t>
            </a:r>
            <a:r>
              <a:rPr lang="zh-CN" altLang="en-US" dirty="0"/>
              <a:t>”按钮。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9" y="1344783"/>
            <a:ext cx="8454734" cy="51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8" y="1900714"/>
            <a:ext cx="871378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44" y="547724"/>
            <a:ext cx="8027621" cy="631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11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报名信息预览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24454"/>
            <a:ext cx="920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考生信息核对完成后，可以看到“</a:t>
            </a:r>
            <a:r>
              <a:rPr lang="zh-CN" altLang="en-US" b="1" dirty="0"/>
              <a:t>上海成人高校招生网上报名信息提交成功！</a:t>
            </a:r>
            <a:r>
              <a:rPr lang="zh-CN" altLang="en-US" dirty="0"/>
              <a:t>”，则表示已经完成网上报名。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考生还需关注后续的“</a:t>
            </a:r>
            <a:r>
              <a:rPr lang="zh-CN" altLang="en-US" b="1" dirty="0"/>
              <a:t>信息确认</a:t>
            </a:r>
            <a:r>
              <a:rPr lang="zh-CN" altLang="en-US" dirty="0"/>
              <a:t>”及“</a:t>
            </a:r>
            <a:r>
              <a:rPr lang="zh-CN" altLang="en-US" b="1" dirty="0"/>
              <a:t>网上缴费</a:t>
            </a:r>
            <a:r>
              <a:rPr lang="zh-CN" altLang="en-US" dirty="0"/>
              <a:t>”时间。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24" y="104299"/>
            <a:ext cx="7715250" cy="4733925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5" y="2664855"/>
            <a:ext cx="8181174" cy="36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45" y="935494"/>
            <a:ext cx="8082208" cy="420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12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考生网上缴费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338755"/>
            <a:ext cx="926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网上报名成功，并且信息审核通过，报名已确认的考生；</a:t>
            </a:r>
            <a:endParaRPr lang="en-US" altLang="zh-CN" dirty="0"/>
          </a:p>
          <a:p>
            <a:r>
              <a:rPr lang="zh-CN" altLang="en-US" dirty="0"/>
              <a:t>在缴费时间内，可以登录网上报名系统进行网上缴费。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6" y="2050756"/>
            <a:ext cx="9716449" cy="36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13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准考证下载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2365103"/>
            <a:ext cx="939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报名已确认已缴费的考生，在规定时间内，可以登录网上报名系统，自行下载准考证。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69" y="2734435"/>
            <a:ext cx="9382125" cy="33432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章节三 注意事项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14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报名准备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99" y="3584269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技术支持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06868"/>
            <a:ext cx="92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填报终端设备需要安装好主流浏览器，建议选择使用以下浏览器：</a:t>
            </a:r>
            <a:r>
              <a:rPr lang="en-US" altLang="zh-CN" dirty="0"/>
              <a:t>IE10</a:t>
            </a:r>
            <a:r>
              <a:rPr lang="zh-CN" altLang="en-US" dirty="0"/>
              <a:t>（或更高版本）、谷歌浏览器、火狐浏览器、搜狗浏览器、 </a:t>
            </a:r>
            <a:r>
              <a:rPr lang="en-US" altLang="zh-CN" dirty="0"/>
              <a:t>360</a:t>
            </a:r>
            <a:r>
              <a:rPr lang="zh-CN" altLang="en-US" dirty="0"/>
              <a:t>浏览器。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445976"/>
            <a:ext cx="929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学生报名期间如遇到技术性问题，可以联系技术支持</a:t>
            </a:r>
            <a:r>
              <a:rPr lang="en-US" altLang="zh-CN" dirty="0"/>
              <a:t>QQ</a:t>
            </a:r>
            <a:r>
              <a:rPr lang="zh-CN" altLang="en-US" dirty="0"/>
              <a:t>：</a:t>
            </a:r>
            <a:r>
              <a:rPr lang="en-US" altLang="zh-CN" b="1" dirty="0"/>
              <a:t>2679852713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</a:t>
            </a:r>
            <a:endParaRPr lang="zh-CN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205"/>
          <p:cNvSpPr>
            <a:spLocks noGrp="1" noChangeArrowheads="1"/>
          </p:cNvSpPr>
          <p:nvPr>
            <p:ph type="title"/>
          </p:nvPr>
        </p:nvSpPr>
        <p:spPr>
          <a:xfrm>
            <a:off x="614363" y="153988"/>
            <a:ext cx="9382125" cy="782637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汇报提纲</a:t>
            </a:r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72" name="Group 542"/>
          <p:cNvGrpSpPr/>
          <p:nvPr/>
        </p:nvGrpSpPr>
        <p:grpSpPr bwMode="auto">
          <a:xfrm>
            <a:off x="798513" y="4662309"/>
            <a:ext cx="9786937" cy="835025"/>
            <a:chOff x="871438" y="4650891"/>
            <a:chExt cx="9786143" cy="835025"/>
          </a:xfrm>
        </p:grpSpPr>
        <p:sp>
          <p:nvSpPr>
            <p:cNvPr id="1048611" name="Rectangle 1207"/>
            <p:cNvSpPr>
              <a:spLocks noChangeArrowheads="1"/>
            </p:cNvSpPr>
            <p:nvPr/>
          </p:nvSpPr>
          <p:spPr bwMode="auto">
            <a:xfrm>
              <a:off x="871438" y="4650891"/>
              <a:ext cx="1303231" cy="83502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2" name="Rectangle 1209"/>
            <p:cNvSpPr/>
            <p:nvPr/>
          </p:nvSpPr>
          <p:spPr bwMode="auto">
            <a:xfrm>
              <a:off x="2363319" y="4650891"/>
              <a:ext cx="8294262" cy="8350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3" name="Rectangle 1211"/>
            <p:cNvSpPr>
              <a:spLocks noChangeArrowheads="1"/>
            </p:cNvSpPr>
            <p:nvPr/>
          </p:nvSpPr>
          <p:spPr bwMode="auto">
            <a:xfrm>
              <a:off x="1059164" y="4794297"/>
              <a:ext cx="930683" cy="51054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048614" name="Rectangle 1213"/>
            <p:cNvSpPr>
              <a:spLocks noChangeArrowheads="1"/>
            </p:cNvSpPr>
            <p:nvPr/>
          </p:nvSpPr>
          <p:spPr bwMode="auto">
            <a:xfrm>
              <a:off x="2363151" y="4806508"/>
              <a:ext cx="82023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1905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 注意事项</a:t>
              </a:r>
              <a:endParaRPr lang="zh-CN" altLang="zh-CN" sz="2000" b="1" dirty="0">
                <a:solidFill>
                  <a:srgbClr val="00447C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3" name="Group 544"/>
          <p:cNvGrpSpPr/>
          <p:nvPr/>
        </p:nvGrpSpPr>
        <p:grpSpPr bwMode="auto">
          <a:xfrm>
            <a:off x="798513" y="1670050"/>
            <a:ext cx="9786937" cy="835025"/>
            <a:chOff x="871438" y="3030040"/>
            <a:chExt cx="9786143" cy="835026"/>
          </a:xfrm>
        </p:grpSpPr>
        <p:sp>
          <p:nvSpPr>
            <p:cNvPr id="1048615" name="Rectangle 1215"/>
            <p:cNvSpPr>
              <a:spLocks noChangeArrowheads="1"/>
            </p:cNvSpPr>
            <p:nvPr/>
          </p:nvSpPr>
          <p:spPr bwMode="auto">
            <a:xfrm>
              <a:off x="871438" y="3030040"/>
              <a:ext cx="1303231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6" name="Rectangle 1217"/>
            <p:cNvSpPr/>
            <p:nvPr/>
          </p:nvSpPr>
          <p:spPr bwMode="auto">
            <a:xfrm>
              <a:off x="2363319" y="3030041"/>
              <a:ext cx="8294262" cy="835025"/>
            </a:xfrm>
            <a:prstGeom prst="rect">
              <a:avLst/>
            </a:prstGeom>
            <a:noFill/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7" name="Rectangle 1219"/>
            <p:cNvSpPr>
              <a:spLocks noChangeArrowheads="1"/>
            </p:cNvSpPr>
            <p:nvPr/>
          </p:nvSpPr>
          <p:spPr bwMode="auto">
            <a:xfrm>
              <a:off x="1059164" y="3173446"/>
              <a:ext cx="930683" cy="52322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048618" name="Rectangle 1221"/>
            <p:cNvSpPr>
              <a:spLocks noChangeArrowheads="1"/>
            </p:cNvSpPr>
            <p:nvPr/>
          </p:nvSpPr>
          <p:spPr bwMode="auto">
            <a:xfrm>
              <a:off x="2363320" y="3240838"/>
              <a:ext cx="749295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4572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indent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zh-CN" altLang="en-US" sz="28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 </a:t>
              </a: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网上报名</a:t>
              </a:r>
              <a:endParaRPr lang="zh-CN" altLang="zh-CN" sz="2800" b="1" dirty="0">
                <a:solidFill>
                  <a:srgbClr val="00447C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75" name="Group 548"/>
          <p:cNvGrpSpPr/>
          <p:nvPr/>
        </p:nvGrpSpPr>
        <p:grpSpPr bwMode="auto">
          <a:xfrm>
            <a:off x="798513" y="3166180"/>
            <a:ext cx="9786937" cy="835025"/>
            <a:chOff x="871438" y="4650891"/>
            <a:chExt cx="9786143" cy="835025"/>
          </a:xfrm>
        </p:grpSpPr>
        <p:sp>
          <p:nvSpPr>
            <p:cNvPr id="1048623" name="Rectangle 1231"/>
            <p:cNvSpPr>
              <a:spLocks noChangeArrowheads="1"/>
            </p:cNvSpPr>
            <p:nvPr/>
          </p:nvSpPr>
          <p:spPr bwMode="auto">
            <a:xfrm>
              <a:off x="871438" y="4650891"/>
              <a:ext cx="1303231" cy="83502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24" name="Rectangle 1233"/>
            <p:cNvSpPr/>
            <p:nvPr/>
          </p:nvSpPr>
          <p:spPr bwMode="auto">
            <a:xfrm>
              <a:off x="2363319" y="4650891"/>
              <a:ext cx="8294262" cy="8350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25" name="Rectangle 1235"/>
            <p:cNvSpPr>
              <a:spLocks noChangeArrowheads="1"/>
            </p:cNvSpPr>
            <p:nvPr/>
          </p:nvSpPr>
          <p:spPr bwMode="auto">
            <a:xfrm>
              <a:off x="1059164" y="4794297"/>
              <a:ext cx="930683" cy="52322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048626" name="Rectangle 1237"/>
            <p:cNvSpPr>
              <a:spLocks noChangeArrowheads="1"/>
            </p:cNvSpPr>
            <p:nvPr/>
          </p:nvSpPr>
          <p:spPr bwMode="auto">
            <a:xfrm>
              <a:off x="2363151" y="4806508"/>
              <a:ext cx="82023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1905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 变更内容</a:t>
              </a:r>
              <a:endParaRPr lang="zh-CN" altLang="zh-CN" sz="2800" b="1" dirty="0">
                <a:solidFill>
                  <a:srgbClr val="00447C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48628" name="矩形 1"/>
          <p:cNvSpPr>
            <a:spLocks noChangeArrowheads="1"/>
          </p:cNvSpPr>
          <p:nvPr/>
        </p:nvSpPr>
        <p:spPr bwMode="auto">
          <a:xfrm>
            <a:off x="100013" y="153988"/>
            <a:ext cx="585787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85800" y="2013457"/>
            <a:ext cx="100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考生网上报名 </a:t>
            </a:r>
            <a:r>
              <a:rPr lang="en-US" altLang="zh-CN" dirty="0"/>
              <a:t>-&gt; </a:t>
            </a:r>
            <a:r>
              <a:rPr lang="zh-CN" altLang="en-US" dirty="0"/>
              <a:t>信息审核 </a:t>
            </a:r>
            <a:r>
              <a:rPr lang="en-US" altLang="zh-CN" dirty="0"/>
              <a:t>-&gt; </a:t>
            </a:r>
            <a:r>
              <a:rPr lang="zh-CN" altLang="en-US" dirty="0"/>
              <a:t>网上缴费 </a:t>
            </a:r>
            <a:r>
              <a:rPr lang="en-US" altLang="zh-CN" dirty="0"/>
              <a:t>-&gt; </a:t>
            </a:r>
            <a:r>
              <a:rPr lang="zh-CN" altLang="en-US" dirty="0"/>
              <a:t>打印准考证 </a:t>
            </a:r>
            <a:r>
              <a:rPr lang="en-US" altLang="zh-CN" dirty="0"/>
              <a:t>-&gt; </a:t>
            </a:r>
            <a:r>
              <a:rPr lang="zh-CN" altLang="en-US" dirty="0"/>
              <a:t>“能力考试” </a:t>
            </a:r>
            <a:r>
              <a:rPr lang="en-US" altLang="zh-CN" dirty="0"/>
              <a:t>-&gt; </a:t>
            </a:r>
            <a:r>
              <a:rPr lang="zh-CN" altLang="en-US" dirty="0"/>
              <a:t>志愿二次确认 </a:t>
            </a:r>
            <a:r>
              <a:rPr lang="en-US" altLang="zh-CN" dirty="0"/>
              <a:t>-&gt; </a:t>
            </a:r>
            <a:r>
              <a:rPr lang="zh-CN" altLang="en-US" dirty="0"/>
              <a:t>招生录取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学生端流程线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98" y="2754865"/>
            <a:ext cx="2848709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学生端网上报名流程图</a:t>
            </a:r>
          </a:p>
        </p:txBody>
      </p:sp>
      <p:pic>
        <p:nvPicPr>
          <p:cNvPr id="11" name="图片 10" descr="C:\Users\Amy yao\Pictures\成考PPT\网上报名流程图.jpg网上报名流程图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3736" y="157162"/>
            <a:ext cx="6849110" cy="629321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4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1" y="1345165"/>
            <a:ext cx="1248508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注册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110154"/>
            <a:ext cx="9798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新用户，需要先进行注册。</a:t>
            </a:r>
            <a:endParaRPr lang="en-US" altLang="zh-CN" dirty="0"/>
          </a:p>
          <a:p>
            <a:r>
              <a:rPr lang="zh-CN" altLang="en-US" dirty="0"/>
              <a:t>证件类型可选择“身份证”、“军官证或士兵证”、“其他（如护照）”；</a:t>
            </a:r>
            <a:endParaRPr lang="en-US" altLang="zh-CN" dirty="0"/>
          </a:p>
          <a:p>
            <a:r>
              <a:rPr lang="zh-CN" altLang="en-US" dirty="0"/>
              <a:t>密码长度必须为</a:t>
            </a:r>
            <a:r>
              <a:rPr lang="en-US" altLang="zh-CN" dirty="0"/>
              <a:t>8-16</a:t>
            </a:r>
            <a:r>
              <a:rPr lang="zh-CN" altLang="en-US" dirty="0"/>
              <a:t>位字符，并且必须包含数字和英文字母（区分大小写）；</a:t>
            </a:r>
            <a:endParaRPr lang="en-US" altLang="zh-CN" dirty="0"/>
          </a:p>
          <a:p>
            <a:r>
              <a:rPr lang="zh-CN" altLang="en-US" dirty="0"/>
              <a:t>还须绑定有效手机号码，“短信验证码”输入正确后，方可完成注册。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一个手机号码只能绑定一个证件号。</a:t>
            </a:r>
          </a:p>
          <a:p>
            <a:r>
              <a:rPr lang="zh-CN" altLang="en-US" dirty="0"/>
              <a:t>短信验证码有效时间为</a:t>
            </a:r>
            <a:r>
              <a:rPr lang="en-US" altLang="zh-CN" dirty="0"/>
              <a:t>3</a:t>
            </a:r>
            <a:r>
              <a:rPr lang="zh-CN" altLang="en-US" dirty="0"/>
              <a:t>分钟，超过</a:t>
            </a:r>
            <a:r>
              <a:rPr lang="en-US" altLang="zh-CN" dirty="0"/>
              <a:t>3</a:t>
            </a:r>
            <a:r>
              <a:rPr lang="zh-CN" altLang="en-US" dirty="0"/>
              <a:t>分钟未认证，需要重新获取短信验证码。</a:t>
            </a:r>
            <a:endParaRPr lang="en-US" altLang="zh-C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95" y="1714497"/>
            <a:ext cx="8540780" cy="434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5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1" y="1345165"/>
            <a:ext cx="1248508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登陆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074985"/>
            <a:ext cx="9302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考生进入至登陆页面，选择“证件类型”；</a:t>
            </a:r>
            <a:endParaRPr lang="en-US" altLang="zh-CN" dirty="0"/>
          </a:p>
          <a:p>
            <a:r>
              <a:rPr lang="zh-CN" altLang="en-US" dirty="0"/>
              <a:t>依次输入正确的“证件号”、“密码”和“图形验证码”后；</a:t>
            </a:r>
            <a:endParaRPr lang="en-US" altLang="zh-CN" dirty="0"/>
          </a:p>
          <a:p>
            <a:r>
              <a:rPr lang="zh-CN" altLang="en-US" dirty="0"/>
              <a:t>点击“登陆”按钮。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考生如果忘记密码，可以通过页面上的“忘记密码”功能，进行重置。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75" y="1201655"/>
            <a:ext cx="9601200" cy="48101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3200400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查看协议条款、诚信承诺书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94793"/>
            <a:ext cx="954844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考生需要仔细阅读“</a:t>
            </a:r>
            <a:r>
              <a:rPr lang="en-US" altLang="zh-CN" b="1" dirty="0"/>
              <a:t>2021</a:t>
            </a:r>
            <a:r>
              <a:rPr lang="zh-CN" altLang="en-US" b="1" dirty="0"/>
              <a:t>年上海市成人高校招生考试网上报名协议条款</a:t>
            </a:r>
            <a:r>
              <a:rPr lang="zh-CN" altLang="en-US" dirty="0"/>
              <a:t>”、“</a:t>
            </a:r>
            <a:r>
              <a:rPr lang="zh-CN" altLang="en-US" b="1" dirty="0"/>
              <a:t>上海市考生诚信考试承诺书</a:t>
            </a:r>
            <a:r>
              <a:rPr lang="zh-CN" altLang="en-US" dirty="0"/>
              <a:t>”、“</a:t>
            </a:r>
            <a:r>
              <a:rPr lang="en-US" altLang="zh-CN" b="1" dirty="0"/>
              <a:t>2021</a:t>
            </a:r>
            <a:r>
              <a:rPr lang="zh-CN" altLang="en-US" b="1" dirty="0"/>
              <a:t>年上海市成人高校招生统一文化考试考场规则</a:t>
            </a:r>
            <a:r>
              <a:rPr lang="zh-CN" altLang="en-US" dirty="0"/>
              <a:t>”内容，内容阅读完毕后，点击“同意”方可进入下一项。</a:t>
            </a:r>
          </a:p>
        </p:txBody>
      </p:sp>
      <p:pic>
        <p:nvPicPr>
          <p:cNvPr id="5" name="图片 4" descr="C:\Users\Amy yao\Pictures\成考PPT\2021-08-24_161753.png2021-08-24_1617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7688" y="984250"/>
            <a:ext cx="9015730" cy="463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0" y="2821091"/>
            <a:ext cx="9563100" cy="36385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7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填写基本信息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2250831"/>
            <a:ext cx="99265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填写基本信息页面上，所有为“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zh-CN" altLang="en-US" dirty="0"/>
              <a:t>”号标记的，都为必填项。</a:t>
            </a:r>
            <a:endParaRPr lang="en-US" altLang="zh-CN" dirty="0"/>
          </a:p>
          <a:p>
            <a:r>
              <a:rPr lang="zh-CN" altLang="en-US" dirty="0"/>
              <a:t>考生上传照片要求必须为</a:t>
            </a:r>
            <a:r>
              <a:rPr lang="en-US" altLang="zh-CN" dirty="0"/>
              <a:t>JPG</a:t>
            </a:r>
            <a:r>
              <a:rPr lang="zh-CN" altLang="en-US" dirty="0"/>
              <a:t>格式，宽度必须大于等于</a:t>
            </a:r>
            <a:r>
              <a:rPr lang="en-US" altLang="zh-CN" dirty="0"/>
              <a:t>412</a:t>
            </a:r>
            <a:r>
              <a:rPr lang="zh-CN" altLang="en-US" dirty="0"/>
              <a:t>像素，高度必须大于等于</a:t>
            </a:r>
            <a:r>
              <a:rPr lang="en-US" altLang="zh-CN" dirty="0"/>
              <a:t>531</a:t>
            </a:r>
            <a:r>
              <a:rPr lang="zh-CN" altLang="en-US" dirty="0"/>
              <a:t>像素，并且上传照片大小不得大于</a:t>
            </a:r>
            <a:r>
              <a:rPr lang="en-US" altLang="zh-CN" dirty="0"/>
              <a:t>10M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如果考生是身份证号，则“出生日期”、“性别”都是不可修改的；</a:t>
            </a:r>
            <a:endParaRPr lang="en-US" altLang="zh-CN" dirty="0"/>
          </a:p>
          <a:p>
            <a:r>
              <a:rPr lang="zh-CN" altLang="en-US" dirty="0"/>
              <a:t>如果“出生日期”大于</a:t>
            </a:r>
            <a:r>
              <a:rPr lang="en-US" altLang="zh-CN" dirty="0"/>
              <a:t>25</a:t>
            </a:r>
            <a:r>
              <a:rPr lang="zh-CN" altLang="en-US" dirty="0"/>
              <a:t>岁，照顾类型默认选中“ </a:t>
            </a:r>
            <a:r>
              <a:rPr lang="en-US" altLang="zh-CN" dirty="0"/>
              <a:t>25</a:t>
            </a:r>
            <a:r>
              <a:rPr lang="zh-CN" altLang="en-US" dirty="0"/>
              <a:t>岁以上（</a:t>
            </a:r>
            <a:r>
              <a:rPr lang="en-US" altLang="zh-CN" dirty="0"/>
              <a:t>1996-12-31</a:t>
            </a:r>
            <a:r>
              <a:rPr lang="zh-CN" altLang="en-US" dirty="0"/>
              <a:t>前出生）”，并且不可取消；</a:t>
            </a:r>
            <a:endParaRPr lang="en-US" altLang="zh-CN" dirty="0"/>
          </a:p>
          <a:p>
            <a:r>
              <a:rPr lang="zh-CN" altLang="en-US" dirty="0"/>
              <a:t>如果招生类别选择了“免试生”，则必须要上传免试生资料。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" y="42586"/>
            <a:ext cx="6359511" cy="6701114"/>
          </a:xfrm>
          <a:prstGeom prst="rect">
            <a:avLst/>
          </a:prstGeom>
        </p:spPr>
      </p:pic>
      <p:pic>
        <p:nvPicPr>
          <p:cNvPr id="16" name="图片 15" descr="C:\Users\Amy yao\Pictures\成考PPT\2021-08-24_164051.png2021-08-24_1640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7701" y="451485"/>
            <a:ext cx="7905750" cy="5954395"/>
          </a:xfrm>
          <a:prstGeom prst="rect">
            <a:avLst/>
          </a:prstGeom>
        </p:spPr>
      </p:pic>
      <p:pic>
        <p:nvPicPr>
          <p:cNvPr id="17" name="图片 16" descr="C:\Users\Amy yao\Pictures\成考PPT\2021-08-26_154147.png2021-08-26_15414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5755" y="2033905"/>
            <a:ext cx="3371850" cy="29432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820" y="1374904"/>
            <a:ext cx="4762500" cy="2114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376" y="2033871"/>
            <a:ext cx="4781550" cy="4105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837" y="3824428"/>
            <a:ext cx="4705350" cy="23145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0582" y="2950991"/>
            <a:ext cx="2533650" cy="15430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741" y="4493718"/>
            <a:ext cx="3086100" cy="1476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8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填写志愿信息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42038"/>
            <a:ext cx="9645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报考层次选择“专升本” 的考生，可以填写三个本科志愿；</a:t>
            </a:r>
            <a:endParaRPr lang="en-US" altLang="zh-CN" dirty="0"/>
          </a:p>
          <a:p>
            <a:r>
              <a:rPr lang="zh-CN" altLang="en-US" dirty="0"/>
              <a:t>报考层次选择 “高职（专科）”的考生，可以填写三个专科志愿；</a:t>
            </a:r>
            <a:endParaRPr lang="en-US" altLang="zh-CN" dirty="0"/>
          </a:p>
          <a:p>
            <a:r>
              <a:rPr lang="zh-CN" altLang="en-US" dirty="0"/>
              <a:t>报考层次选择“高中起点本科”的考生，可以填写三个本科志愿和三个专科志愿；</a:t>
            </a:r>
            <a:endParaRPr lang="en-US" altLang="zh-CN" dirty="0"/>
          </a:p>
          <a:p>
            <a:r>
              <a:rPr lang="zh-CN" altLang="en-US" dirty="0"/>
              <a:t>每个志愿可以填写</a:t>
            </a:r>
            <a:r>
              <a:rPr lang="en-US" altLang="zh-CN" dirty="0"/>
              <a:t>6</a:t>
            </a:r>
            <a:r>
              <a:rPr lang="zh-CN" altLang="en-US" dirty="0"/>
              <a:t>个专业。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填写志愿信息中，各层次专业的科类必须兼容才可填报，如果选择“</a:t>
            </a:r>
            <a:r>
              <a:rPr lang="zh-CN" altLang="en-US" b="1" dirty="0">
                <a:solidFill>
                  <a:srgbClr val="FF0000"/>
                </a:solidFill>
              </a:rPr>
              <a:t>委托培养</a:t>
            </a:r>
            <a:r>
              <a:rPr lang="zh-CN" altLang="en-US" dirty="0"/>
              <a:t>”，会提示考生“与相关招生院校签订委托培养协议的考生方可填报此专业”。</a:t>
            </a:r>
          </a:p>
        </p:txBody>
      </p:sp>
      <p:pic>
        <p:nvPicPr>
          <p:cNvPr id="5" name="图片 4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31" y="984060"/>
            <a:ext cx="8782050" cy="5753100"/>
          </a:xfrm>
          <a:prstGeom prst="rect">
            <a:avLst/>
          </a:prstGeom>
        </p:spPr>
      </p:pic>
      <p:pic>
        <p:nvPicPr>
          <p:cNvPr id="7" name="图片 6" descr="2021-08-24_163527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15" y="3041650"/>
            <a:ext cx="2657475" cy="1447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15575" y="156880"/>
            <a:ext cx="9380538" cy="78422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章节一 网上报名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89DB14B3-731A-4352-BC82-B1993596BD11}" type="slidenum">
              <a:rPr lang="zh-CN" altLang="en-US" smtClean="0"/>
              <a:t>9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685800" y="984060"/>
            <a:ext cx="100090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5800" y="1345165"/>
            <a:ext cx="2022231" cy="36933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/>
              <a:t>信息资料上传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42038"/>
            <a:ext cx="964516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报考时选择了照顾类型，则需要上传照顾类型所需的证明资料。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第一志愿专业学校为专业设置了需要上传的资料类型，则需要考生上传证明资料。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专升本考生选择了</a:t>
            </a:r>
            <a:r>
              <a:rPr lang="zh-CN" altLang="en-US" dirty="0">
                <a:sym typeface="+mn-ea"/>
              </a:rPr>
              <a:t>免</a:t>
            </a:r>
            <a:r>
              <a:rPr lang="zh-CN" altLang="en-US" dirty="0"/>
              <a:t>试生，则需要上传免试生资料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67" y="1610510"/>
            <a:ext cx="8648700" cy="4076700"/>
          </a:xfrm>
          <a:prstGeom prst="rect">
            <a:avLst/>
          </a:prstGeom>
        </p:spPr>
      </p:pic>
      <p:pic>
        <p:nvPicPr>
          <p:cNvPr id="9" name="图片 8" descr="C:\Users\Amy yao\Pictures\成考PPT\2021-08-26_153619.png2021-08-26_1536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32292" y="1432485"/>
            <a:ext cx="8458835" cy="42545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6_默认设计模板">
  <a:themeElements>
    <a:clrScheme name="默认设计模板 1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B4DA2"/>
        </a:dk2>
        <a:lt2>
          <a:srgbClr val="EEECE1"/>
        </a:lt2>
        <a:accent1>
          <a:srgbClr val="0B4DA2"/>
        </a:accent1>
        <a:accent2>
          <a:srgbClr val="AE1831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9D152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796</Words>
  <Application>Microsoft Office PowerPoint</Application>
  <PresentationFormat>自定义</PresentationFormat>
  <Paragraphs>113</Paragraphs>
  <Slides>14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16_默认设计模板</vt:lpstr>
      <vt:lpstr>PowerPoint 演示文稿</vt:lpstr>
      <vt:lpstr>汇报提纲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章节一 网上报名</vt:lpstr>
      <vt:lpstr>章节三 注意事项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AutoBVT</cp:lastModifiedBy>
  <cp:revision>283</cp:revision>
  <cp:lastPrinted>2017-09-30T00:43:00Z</cp:lastPrinted>
  <dcterms:created xsi:type="dcterms:W3CDTF">2013-12-03T13:35:00Z</dcterms:created>
  <dcterms:modified xsi:type="dcterms:W3CDTF">2021-08-28T01:43:46Z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